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6" r:id="rId6"/>
    <p:sldId id="267" r:id="rId7"/>
    <p:sldId id="272" r:id="rId8"/>
    <p:sldId id="288" r:id="rId9"/>
    <p:sldId id="269" r:id="rId10"/>
    <p:sldId id="270" r:id="rId11"/>
    <p:sldId id="289" r:id="rId12"/>
    <p:sldId id="290" r:id="rId13"/>
    <p:sldId id="29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134908-C9DA-4996-9BED-5736DCD0C979}" v="1" dt="2022-09-14T07:47:27.540"/>
    <p1510:client id="{EC0F826E-8DC6-4870-B38B-37CCC6746AB3}" v="216" dt="2022-09-13T08:01:58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5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01BD1D9-C357-46C6-B5D5-E74D9DD7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C7A99A-7A7F-4A6F-BADD-42A190BA77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47845-1635-45E0-B750-1B9A0F78C3B3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B73600-1331-4CDE-8760-FB585202F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13CC9-F6A7-461E-A5AC-7FC90B8A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D38B0-E7F8-47B6-B0DD-0C79E1C69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7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7A3E-BF05-4982-93FB-96615653D961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B9006-9043-49FE-B586-56639BFDB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0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73BC-A190-44D6-A17D-30E8F4C21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cap="small" baseline="0"/>
            </a:lvl1pPr>
          </a:lstStyle>
          <a:p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8A58C-AEFD-4063-9F76-4548414B3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881B4-A095-4F92-BAF6-ABED6EAE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B53A74-95FA-40E7-A732-4CBF582EC630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85FA2-C68D-494D-863B-5CF5E0DD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CBAD5-5CED-4681-BEC9-C9394D40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97822"/>
            <a:ext cx="11578282" cy="5979142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03366"/>
            <a:ext cx="11578282" cy="4973597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BA73EFFE-C6DB-445F-95E4-36D9172DA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99" y="197821"/>
            <a:ext cx="11578282" cy="9193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/>
            </a:lvl1pPr>
          </a:lstStyle>
          <a:p>
            <a:r>
              <a:rPr lang="en-US" altLang="ko-KR" dirty="0"/>
              <a:t>Slide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5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1BC94-36AC-4608-BE43-9D71E53F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289222"/>
            <a:ext cx="11578282" cy="48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BB6B2-FEF7-4B6A-9AA1-2678CAEAE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E05D-ED95-4792-8EFE-E5F65533171A}" type="datetime5">
              <a:rPr lang="en-US" altLang="ko-KR" smtClean="0"/>
              <a:t>21-Oct-22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FF9D4-6AB0-49AE-8379-648BF66EB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7EA65-41E5-4802-A926-D9B191C62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809" y="6348970"/>
            <a:ext cx="2780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DA2DD232-C902-4C3B-8E9A-942E2895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46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tabLst>
          <a:tab pos="914400" algn="l"/>
          <a:tab pos="2103120" algn="l"/>
        </a:tabLst>
        <a:defRPr sz="32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17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1161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DD215-3C02-4457-8609-4FC14BD18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Lab 6. 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Using C code with the </a:t>
            </a:r>
            <a:r>
              <a:rPr lang="en-US" altLang="ko-KR" b="0" i="0" dirty="0" err="1">
                <a:effectLst/>
                <a:latin typeface="Arial" panose="020B0604020202020204" pitchFamily="34" charset="0"/>
              </a:rPr>
              <a:t>Nios</a:t>
            </a:r>
            <a:r>
              <a:rPr lang="en-US" altLang="ko-KR" b="0" i="0" dirty="0">
                <a:effectLst/>
                <a:latin typeface="Arial" panose="020B0604020202020204" pitchFamily="34" charset="0"/>
              </a:rPr>
              <a:t> II Processor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38EE04-5005-A23A-9763-B6C312D97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윤준영 </a:t>
            </a:r>
            <a:r>
              <a:rPr lang="en-US" altLang="ko-KR" dirty="0"/>
              <a:t>(2016121150; 50%), </a:t>
            </a:r>
            <a:r>
              <a:rPr lang="ko-KR" altLang="en-US" dirty="0"/>
              <a:t>최용훈 </a:t>
            </a:r>
            <a:r>
              <a:rPr lang="en-US" altLang="ko-KR" dirty="0"/>
              <a:t>(2017124218; 50%)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9C556-02EC-92E9-A7B8-42718BC4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3A74-95FA-40E7-A732-4CBF582EC630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7A8AD-79A8-FF83-A166-02F3635B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D47D1-039C-C7D6-EEB8-4AEBF9D3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61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V,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2516018" y="1687379"/>
            <a:ext cx="8145005" cy="18073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좌측 사진은 </a:t>
            </a:r>
            <a:r>
              <a:rPr lang="en-US" altLang="ko-KR" sz="1400"/>
              <a:t>FPGA Monitor Program</a:t>
            </a:r>
            <a:r>
              <a:rPr lang="ko-KR" altLang="en-US" sz="1400"/>
              <a:t>의 </a:t>
            </a:r>
            <a:r>
              <a:rPr lang="en-US" altLang="ko-KR" sz="1400"/>
              <a:t>terminal</a:t>
            </a:r>
            <a:r>
              <a:rPr lang="ko-KR" altLang="en-US" sz="1400"/>
              <a:t>에 출력된 모습이다</a:t>
            </a:r>
            <a:r>
              <a:rPr lang="en-US" altLang="ko-KR" sz="1400"/>
              <a:t>. KEY1</a:t>
            </a:r>
            <a:r>
              <a:rPr lang="ko-KR" altLang="en-US" sz="1400"/>
              <a:t>을 눌렀을 때 </a:t>
            </a:r>
            <a:r>
              <a:rPr lang="en-US" altLang="ko-KR" sz="1400"/>
              <a:t>SW</a:t>
            </a:r>
            <a:r>
              <a:rPr lang="ko-KR" altLang="en-US" sz="1400"/>
              <a:t>에 입력된 값이 제대로 추가된 것인지 확인하기 위하여 </a:t>
            </a:r>
            <a:r>
              <a:rPr lang="en-US" altLang="ko-KR" sz="1400"/>
              <a:t>show_num </a:t>
            </a:r>
            <a:r>
              <a:rPr lang="ko-KR" altLang="en-US" sz="1400"/>
              <a:t>함수를 추가하여</a:t>
            </a:r>
            <a:r>
              <a:rPr lang="en-US" altLang="ko-KR" sz="1400"/>
              <a:t>,</a:t>
            </a:r>
            <a:r>
              <a:rPr lang="ko-KR" altLang="en-US" sz="1400"/>
              <a:t> </a:t>
            </a:r>
            <a:r>
              <a:rPr lang="en-US" altLang="ko-KR" sz="1400"/>
              <a:t>KEY1</a:t>
            </a:r>
            <a:r>
              <a:rPr lang="ko-KR" altLang="en-US" sz="1400"/>
              <a:t>가 눌려 새로운 숫자가 저장될 때마다 모든 숫자를 출력하도록 프로그래밍 하였다</a:t>
            </a:r>
            <a:r>
              <a:rPr lang="en-US" altLang="ko-KR" sz="1400"/>
              <a:t>. </a:t>
            </a:r>
            <a:r>
              <a:rPr lang="ko-KR" altLang="en-US" sz="1400"/>
              <a:t>사진의 두 번째 줄을 보면 </a:t>
            </a:r>
            <a:r>
              <a:rPr lang="en-US" altLang="ko-KR" sz="1400"/>
              <a:t>0</a:t>
            </a:r>
            <a:r>
              <a:rPr lang="ko-KR" altLang="en-US" sz="1400"/>
              <a:t>이 입력된 것을 확인할 수 있으며</a:t>
            </a:r>
            <a:r>
              <a:rPr lang="en-US" altLang="ko-KR" sz="1400"/>
              <a:t>, </a:t>
            </a:r>
            <a:r>
              <a:rPr lang="ko-KR" altLang="en-US" sz="1400"/>
              <a:t>다음은 </a:t>
            </a:r>
            <a:r>
              <a:rPr lang="en-US" altLang="ko-KR" sz="1400"/>
              <a:t>1, 33, -479</a:t>
            </a:r>
            <a:r>
              <a:rPr lang="ko-KR" altLang="en-US" sz="1400"/>
              <a:t>가 차례로 입력된 후 </a:t>
            </a:r>
            <a:r>
              <a:rPr lang="en-US" altLang="ko-KR" sz="1400"/>
              <a:t>KEY3</a:t>
            </a:r>
            <a:r>
              <a:rPr lang="ko-KR" altLang="en-US" sz="1400"/>
              <a:t>을 통해 </a:t>
            </a:r>
            <a:r>
              <a:rPr lang="en-US" altLang="ko-KR" sz="1400"/>
              <a:t>reset</a:t>
            </a:r>
            <a:r>
              <a:rPr lang="ko-KR" altLang="en-US" sz="1400"/>
              <a:t>된 것을 알 수 있다</a:t>
            </a:r>
            <a:r>
              <a:rPr lang="en-US" altLang="ko-KR" sz="1400"/>
              <a:t>. </a:t>
            </a:r>
            <a:r>
              <a:rPr lang="ko-KR" altLang="en-US" sz="1400"/>
              <a:t>그 후 </a:t>
            </a:r>
            <a:r>
              <a:rPr lang="en-US" altLang="ko-KR" sz="1400"/>
              <a:t>-512, -511, 1</a:t>
            </a:r>
            <a:r>
              <a:rPr lang="ko-KR" altLang="en-US" sz="1400"/>
              <a:t>이 차례로 다시 입력된 것을 확인할 수 있다</a:t>
            </a:r>
            <a:r>
              <a:rPr lang="en-US" altLang="ko-KR" sz="1400"/>
              <a:t>.</a:t>
            </a:r>
            <a:endParaRPr lang="ko-KR" altLang="en-US" sz="1400" dirty="0"/>
          </a:p>
        </p:txBody>
      </p:sp>
      <p:pic>
        <p:nvPicPr>
          <p:cNvPr id="8" name="그림 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6F8C012-8B9F-00BA-744E-A044ED704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813" y="2783076"/>
            <a:ext cx="3048000" cy="3019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125FF1-F511-7149-91FE-217E845E8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57" y="1687379"/>
            <a:ext cx="1876425" cy="1428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25C88514-61F8-11BE-FAC7-2383DDC2E392}"/>
              </a:ext>
            </a:extLst>
          </p:cNvPr>
          <p:cNvSpPr txBox="1">
            <a:spLocks/>
          </p:cNvSpPr>
          <p:nvPr/>
        </p:nvSpPr>
        <p:spPr>
          <a:xfrm>
            <a:off x="460187" y="3262503"/>
            <a:ext cx="7976447" cy="27501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우측 영상은 위 사진과 같은 상황에서의 </a:t>
            </a:r>
            <a:r>
              <a:rPr lang="en-US" altLang="ko-KR" sz="1400"/>
              <a:t>SW</a:t>
            </a:r>
            <a:r>
              <a:rPr lang="ko-KR" altLang="en-US" sz="1400"/>
              <a:t>와 </a:t>
            </a:r>
            <a:r>
              <a:rPr lang="en-US" altLang="ko-KR" sz="1400"/>
              <a:t>KEY, 7-segment display </a:t>
            </a:r>
            <a:r>
              <a:rPr lang="ko-KR" altLang="en-US" sz="1400"/>
              <a:t>상태이다</a:t>
            </a:r>
            <a:r>
              <a:rPr lang="en-US" altLang="ko-KR" sz="1400"/>
              <a:t>. </a:t>
            </a:r>
            <a:r>
              <a:rPr lang="ko-KR" altLang="en-US" sz="1400"/>
              <a:t>첫번째로 </a:t>
            </a:r>
            <a:r>
              <a:rPr lang="en-US" altLang="ko-KR" sz="1400"/>
              <a:t>SW=0000000000 </a:t>
            </a:r>
            <a:r>
              <a:rPr lang="ko-KR" altLang="en-US" sz="1400"/>
              <a:t>상태로 </a:t>
            </a:r>
            <a:r>
              <a:rPr lang="en-US" altLang="ko-KR" sz="1400"/>
              <a:t>KEY1</a:t>
            </a:r>
            <a:r>
              <a:rPr lang="ko-KR" altLang="en-US" sz="1400"/>
              <a:t>을 눌렀으며</a:t>
            </a:r>
            <a:r>
              <a:rPr lang="en-US" altLang="ko-KR" sz="1400"/>
              <a:t>, </a:t>
            </a:r>
            <a:r>
              <a:rPr lang="ko-KR" altLang="en-US" sz="1400"/>
              <a:t>차례로 </a:t>
            </a:r>
            <a:r>
              <a:rPr lang="en-US" altLang="ko-KR" sz="1400"/>
              <a:t>SW=0000000001,  0000100001, 0000100001 </a:t>
            </a:r>
            <a:r>
              <a:rPr lang="ko-KR" altLang="en-US" sz="1400"/>
              <a:t>상태에서 </a:t>
            </a:r>
            <a:r>
              <a:rPr lang="en-US" altLang="ko-KR" sz="1400"/>
              <a:t>KEY1</a:t>
            </a:r>
            <a:r>
              <a:rPr lang="ko-KR" altLang="en-US" sz="1400"/>
              <a:t>를 눌렀다</a:t>
            </a:r>
            <a:r>
              <a:rPr lang="en-US" altLang="ko-KR" sz="1400"/>
              <a:t>. </a:t>
            </a:r>
            <a:r>
              <a:rPr lang="ko-KR" altLang="en-US" sz="1400"/>
              <a:t>메모리에는 </a:t>
            </a:r>
            <a:r>
              <a:rPr lang="en-US" altLang="ko-KR" sz="1400"/>
              <a:t>0 1 33 -479</a:t>
            </a:r>
            <a:r>
              <a:rPr lang="ko-KR" altLang="en-US" sz="1400"/>
              <a:t>가 저장되었음을 위 사진을 통해 확인할 수 있으며</a:t>
            </a:r>
            <a:r>
              <a:rPr lang="en-US" altLang="ko-KR" sz="1400"/>
              <a:t>, </a:t>
            </a:r>
            <a:r>
              <a:rPr lang="ko-KR" altLang="en-US" sz="1400"/>
              <a:t>이 때 </a:t>
            </a:r>
            <a:r>
              <a:rPr lang="en-US" altLang="ko-KR" sz="1400"/>
              <a:t>KEY2</a:t>
            </a:r>
            <a:r>
              <a:rPr lang="ko-KR" altLang="en-US" sz="1400"/>
              <a:t>를 누른 결과 </a:t>
            </a:r>
            <a:r>
              <a:rPr lang="en-US" altLang="ko-KR" sz="1400"/>
              <a:t>7-segment display</a:t>
            </a:r>
            <a:r>
              <a:rPr lang="ko-KR" altLang="en-US" sz="1400"/>
              <a:t>에 </a:t>
            </a:r>
            <a:r>
              <a:rPr lang="en-US" altLang="ko-KR" sz="1400"/>
              <a:t>033</a:t>
            </a:r>
            <a:r>
              <a:rPr lang="ko-KR" altLang="en-US" sz="1400"/>
              <a:t>이 출력된 것을 확인할 수 있다</a:t>
            </a:r>
            <a:r>
              <a:rPr lang="en-US" altLang="ko-KR" sz="1400"/>
              <a:t>. </a:t>
            </a:r>
            <a:r>
              <a:rPr lang="ko-KR" altLang="en-US" sz="1400"/>
              <a:t>그 후 </a:t>
            </a:r>
            <a:r>
              <a:rPr lang="en-US" altLang="ko-KR" sz="1400"/>
              <a:t>KEY3</a:t>
            </a:r>
            <a:r>
              <a:rPr lang="ko-KR" altLang="en-US" sz="1400"/>
              <a:t>으로 초기화시켰다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다음으로 </a:t>
            </a:r>
            <a:r>
              <a:rPr lang="en-US" altLang="ko-KR" sz="1400"/>
              <a:t>SW=1000000000, 1000000001, 0000000001 </a:t>
            </a:r>
            <a:r>
              <a:rPr lang="ko-KR" altLang="en-US" sz="1400"/>
              <a:t>상태에서 </a:t>
            </a:r>
            <a:r>
              <a:rPr lang="en-US" altLang="ko-KR" sz="1400"/>
              <a:t>KEY1</a:t>
            </a:r>
            <a:r>
              <a:rPr lang="ko-KR" altLang="en-US" sz="1400"/>
              <a:t>을 눌러 </a:t>
            </a:r>
            <a:r>
              <a:rPr lang="en-US" altLang="ko-KR" sz="1400"/>
              <a:t>-512 -511 1</a:t>
            </a:r>
            <a:r>
              <a:rPr lang="ko-KR" altLang="en-US" sz="1400"/>
              <a:t>을 저장하였다</a:t>
            </a:r>
            <a:r>
              <a:rPr lang="en-US" altLang="ko-KR" sz="1400"/>
              <a:t>. -512</a:t>
            </a:r>
            <a:r>
              <a:rPr lang="ko-KR" altLang="en-US" sz="1400"/>
              <a:t>만 저장하였을 때 </a:t>
            </a:r>
            <a:r>
              <a:rPr lang="en-US" altLang="ko-KR" sz="1400"/>
              <a:t>KEY2</a:t>
            </a:r>
            <a:r>
              <a:rPr lang="ko-KR" altLang="en-US" sz="1400"/>
              <a:t>를 누르면 </a:t>
            </a:r>
            <a:r>
              <a:rPr lang="en-US" altLang="ko-KR" sz="1400"/>
              <a:t>-512</a:t>
            </a:r>
            <a:r>
              <a:rPr lang="ko-KR" altLang="en-US" sz="1400"/>
              <a:t>가 출력되었고</a:t>
            </a:r>
            <a:r>
              <a:rPr lang="en-US" altLang="ko-KR" sz="1400"/>
              <a:t>, </a:t>
            </a:r>
            <a:r>
              <a:rPr lang="ko-KR" altLang="en-US" sz="1400"/>
              <a:t>모두 추가한 후 </a:t>
            </a:r>
            <a:r>
              <a:rPr lang="en-US" altLang="ko-KR" sz="1400"/>
              <a:t>KEY2</a:t>
            </a:r>
            <a:r>
              <a:rPr lang="ko-KR" altLang="en-US" sz="1400"/>
              <a:t>를 누르면 최댓값인 </a:t>
            </a:r>
            <a:r>
              <a:rPr lang="en-US" altLang="ko-KR" sz="1400"/>
              <a:t>1</a:t>
            </a:r>
            <a:r>
              <a:rPr lang="ko-KR" altLang="en-US" sz="1400"/>
              <a:t>이 </a:t>
            </a:r>
            <a:r>
              <a:rPr lang="en-US" altLang="ko-KR" sz="1400"/>
              <a:t>7-segment display</a:t>
            </a:r>
            <a:r>
              <a:rPr lang="ko-KR" altLang="en-US" sz="1400"/>
              <a:t>에 출력되는 것을 확인할 수 있다</a:t>
            </a:r>
            <a:r>
              <a:rPr lang="en-US" altLang="ko-KR" sz="1400"/>
              <a:t>. </a:t>
            </a:r>
          </a:p>
          <a:p>
            <a:r>
              <a:rPr lang="ko-KR" altLang="en-US" sz="1400"/>
              <a:t>처음엔 </a:t>
            </a:r>
            <a:r>
              <a:rPr lang="en-US" altLang="ko-KR" sz="1400"/>
              <a:t>KEY</a:t>
            </a:r>
            <a:r>
              <a:rPr lang="ko-KR" altLang="en-US" sz="1400"/>
              <a:t>값이 </a:t>
            </a:r>
            <a:r>
              <a:rPr lang="en-US" altLang="ko-KR" sz="1400"/>
              <a:t>1000, 0100, 0010</a:t>
            </a:r>
            <a:r>
              <a:rPr lang="ko-KR" altLang="en-US" sz="1400"/>
              <a:t>이 아닌 다른 값이이 들어왔을 때의 경우에도 </a:t>
            </a:r>
            <a:r>
              <a:rPr lang="en-US" altLang="ko-KR" sz="1400"/>
              <a:t>polled IO</a:t>
            </a:r>
            <a:r>
              <a:rPr lang="ko-KR" altLang="en-US" sz="1400"/>
              <a:t>로 처리하기 위하여</a:t>
            </a:r>
            <a:r>
              <a:rPr lang="en-US" altLang="ko-KR" sz="1400"/>
              <a:t>, switch case </a:t>
            </a:r>
            <a:r>
              <a:rPr lang="ko-KR" altLang="en-US" sz="1400"/>
              <a:t>문의 </a:t>
            </a:r>
            <a:r>
              <a:rPr lang="en-US" altLang="ko-KR" sz="1400"/>
              <a:t>default</a:t>
            </a:r>
            <a:r>
              <a:rPr lang="ko-KR" altLang="en-US" sz="1400"/>
              <a:t>에도 </a:t>
            </a:r>
            <a:r>
              <a:rPr lang="en-US" altLang="ko-KR" sz="1400"/>
              <a:t>KEY release</a:t>
            </a:r>
            <a:r>
              <a:rPr lang="ko-KR" altLang="en-US" sz="1400"/>
              <a:t>를 처리하는 </a:t>
            </a:r>
            <a:r>
              <a:rPr lang="en-US" altLang="ko-KR" sz="1400"/>
              <a:t>while</a:t>
            </a:r>
            <a:r>
              <a:rPr lang="ko-KR" altLang="en-US" sz="1400"/>
              <a:t>문을 사용하였다</a:t>
            </a:r>
            <a:r>
              <a:rPr lang="en-US" altLang="ko-KR" sz="1400"/>
              <a:t>. </a:t>
            </a:r>
            <a:r>
              <a:rPr lang="ko-KR" altLang="en-US" sz="1400"/>
              <a:t>이 결과 </a:t>
            </a:r>
            <a:r>
              <a:rPr lang="en-US" altLang="ko-KR" sz="1400"/>
              <a:t>idle </a:t>
            </a:r>
            <a:r>
              <a:rPr lang="ko-KR" altLang="en-US" sz="1400"/>
              <a:t>상태에서 </a:t>
            </a:r>
            <a:r>
              <a:rPr lang="en-US" altLang="ko-KR" sz="1400"/>
              <a:t>1 loop </a:t>
            </a:r>
            <a:r>
              <a:rPr lang="ko-KR" altLang="en-US" sz="1400"/>
              <a:t>당 </a:t>
            </a:r>
            <a:r>
              <a:rPr lang="en-US" altLang="ko-KR" sz="1400"/>
              <a:t>3</a:t>
            </a:r>
            <a:r>
              <a:rPr lang="ko-KR" altLang="en-US" sz="1400"/>
              <a:t>번의 </a:t>
            </a:r>
            <a:r>
              <a:rPr lang="en-US" altLang="ko-KR" sz="1400"/>
              <a:t>KEY </a:t>
            </a:r>
            <a:r>
              <a:rPr lang="ko-KR" altLang="en-US" sz="1400"/>
              <a:t>값을 읽어오는 함수가 실행되어 처리가 매우 지연되는 것을 확인할 수 있었다</a:t>
            </a:r>
            <a:r>
              <a:rPr lang="en-US" altLang="ko-KR" sz="1400"/>
              <a:t>. </a:t>
            </a:r>
            <a:r>
              <a:rPr lang="ko-KR" altLang="en-US" sz="1400"/>
              <a:t>하지만 </a:t>
            </a:r>
            <a:r>
              <a:rPr lang="en-US" altLang="ko-KR" sz="1400"/>
              <a:t>KEY</a:t>
            </a:r>
            <a:r>
              <a:rPr lang="ko-KR" altLang="en-US" sz="1400"/>
              <a:t>값이 다른 값이 들어왔을 때에는 </a:t>
            </a:r>
            <a:r>
              <a:rPr lang="en-US" altLang="ko-KR" sz="1400"/>
              <a:t>idle </a:t>
            </a:r>
            <a:r>
              <a:rPr lang="ko-KR" altLang="en-US" sz="1400"/>
              <a:t>상태를 지속하면 되므로</a:t>
            </a:r>
            <a:r>
              <a:rPr lang="en-US" altLang="ko-KR" sz="1400"/>
              <a:t>, </a:t>
            </a:r>
            <a:r>
              <a:rPr lang="ko-KR" altLang="en-US" sz="1400"/>
              <a:t>이를 삭제하니 지연 없이 매우 잘 동작하는 것을 확인할 수 있었다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294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IV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5B617B-E720-AAC9-5791-410985AE371E}"/>
              </a:ext>
            </a:extLst>
          </p:cNvPr>
          <p:cNvSpPr txBox="1"/>
          <p:nvPr/>
        </p:nvSpPr>
        <p:spPr>
          <a:xfrm>
            <a:off x="5814646" y="1617783"/>
            <a:ext cx="56989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IV</a:t>
            </a:r>
            <a:r>
              <a:rPr lang="ko-KR" altLang="en-US" dirty="0"/>
              <a:t>는 </a:t>
            </a:r>
            <a:r>
              <a:rPr lang="en-US" altLang="ko-KR" dirty="0"/>
              <a:t>polled I/O </a:t>
            </a:r>
            <a:r>
              <a:rPr lang="ko-KR" altLang="en-US" dirty="0"/>
              <a:t>방식으로 </a:t>
            </a:r>
            <a:r>
              <a:rPr lang="en-US" altLang="ko-KR" dirty="0"/>
              <a:t>stop/run</a:t>
            </a:r>
            <a:r>
              <a:rPr lang="ko-KR" altLang="en-US" dirty="0"/>
              <a:t>이 제어되는 </a:t>
            </a:r>
            <a:endParaRPr lang="en-US" altLang="ko-KR" dirty="0"/>
          </a:p>
          <a:p>
            <a:r>
              <a:rPr lang="en-US" altLang="ko-KR" dirty="0"/>
              <a:t>real-time clock</a:t>
            </a:r>
            <a:r>
              <a:rPr lang="ko-KR" altLang="en-US" dirty="0"/>
              <a:t>을 설계하는 </a:t>
            </a:r>
            <a:r>
              <a:rPr lang="en-US" altLang="ko-KR" dirty="0"/>
              <a:t>part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timer</a:t>
            </a:r>
            <a:r>
              <a:rPr lang="ko-KR" altLang="en-US" dirty="0"/>
              <a:t>의 </a:t>
            </a:r>
            <a:r>
              <a:rPr lang="ko-KR" altLang="en-US"/>
              <a:t>주기를 </a:t>
            </a:r>
            <a:r>
              <a:rPr lang="en-US" altLang="ko-KR"/>
              <a:t>1,000,000</a:t>
            </a:r>
            <a:r>
              <a:rPr lang="ko-KR" altLang="en-US" dirty="0"/>
              <a:t>로 설계하여 </a:t>
            </a:r>
            <a:r>
              <a:rPr lang="en-US" altLang="ko-KR" dirty="0"/>
              <a:t>1</a:t>
            </a:r>
            <a:r>
              <a:rPr lang="ko-KR" altLang="en-US" dirty="0"/>
              <a:t>초를 </a:t>
            </a:r>
            <a:endParaRPr lang="en-US" altLang="ko-KR" dirty="0"/>
          </a:p>
          <a:p>
            <a:r>
              <a:rPr lang="ko-KR" altLang="en-US" dirty="0"/>
              <a:t>카운트 하고 그 값을 </a:t>
            </a:r>
            <a:r>
              <a:rPr lang="en-US" altLang="ko-KR" dirty="0"/>
              <a:t>HEX</a:t>
            </a:r>
            <a:r>
              <a:rPr lang="ko-KR" altLang="en-US" dirty="0"/>
              <a:t>에 표시합니다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실행되는 동안 </a:t>
            </a:r>
            <a:r>
              <a:rPr lang="en-US" altLang="ko-KR" dirty="0"/>
              <a:t>key</a:t>
            </a:r>
            <a:r>
              <a:rPr lang="ko-KR" altLang="en-US" dirty="0"/>
              <a:t>가 입력 될 경우  </a:t>
            </a:r>
            <a:r>
              <a:rPr lang="en-US" altLang="ko-KR" dirty="0" err="1"/>
              <a:t>read_key</a:t>
            </a:r>
            <a:r>
              <a:rPr lang="ko-KR" altLang="en-US" dirty="0"/>
              <a:t>함수에서 </a:t>
            </a:r>
            <a:endParaRPr lang="en-US" altLang="ko-KR" dirty="0"/>
          </a:p>
          <a:p>
            <a:r>
              <a:rPr lang="ko-KR" altLang="en-US" dirty="0"/>
              <a:t>체크하여 만약 </a:t>
            </a:r>
            <a:r>
              <a:rPr lang="en-US" altLang="ko-KR" dirty="0"/>
              <a:t>run</a:t>
            </a:r>
            <a:r>
              <a:rPr lang="ko-KR" altLang="en-US" dirty="0"/>
              <a:t>의 값이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en-US" altLang="ko-KR" dirty="0"/>
              <a:t>timer</a:t>
            </a:r>
            <a:r>
              <a:rPr lang="ko-KR" altLang="en-US" dirty="0"/>
              <a:t>를 멈추고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run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설정합니다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그렇지 않고 </a:t>
            </a:r>
            <a:r>
              <a:rPr lang="en-US" altLang="ko-KR" dirty="0"/>
              <a:t>run</a:t>
            </a:r>
            <a:r>
              <a:rPr lang="ko-KR" altLang="en-US" dirty="0"/>
              <a:t>의 값이 </a:t>
            </a:r>
            <a:r>
              <a:rPr lang="en-US" altLang="ko-KR" dirty="0"/>
              <a:t>0</a:t>
            </a:r>
            <a:r>
              <a:rPr lang="ko-KR" altLang="en-US" dirty="0"/>
              <a:t>이면 다시 </a:t>
            </a:r>
            <a:r>
              <a:rPr lang="en-US" altLang="ko-KR" dirty="0"/>
              <a:t>timer</a:t>
            </a:r>
            <a:r>
              <a:rPr lang="ko-KR" altLang="en-US" dirty="0"/>
              <a:t>를 실행하고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run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설정합니다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이 순서도는 </a:t>
            </a:r>
            <a:r>
              <a:rPr lang="ko-KR" altLang="en-US" dirty="0" err="1"/>
              <a:t>토글</a:t>
            </a:r>
            <a:r>
              <a:rPr lang="ko-KR" altLang="en-US" dirty="0"/>
              <a:t> 형식으로 제어되는 </a:t>
            </a:r>
            <a:r>
              <a:rPr lang="en-US" altLang="ko-KR" dirty="0"/>
              <a:t>real-time</a:t>
            </a:r>
          </a:p>
          <a:p>
            <a:r>
              <a:rPr lang="en-US" altLang="ko-KR" dirty="0"/>
              <a:t>clock</a:t>
            </a:r>
            <a:r>
              <a:rPr lang="ko-KR" altLang="en-US" dirty="0"/>
              <a:t>으로서 동작하게 됩니다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C5B0F5-043A-E5E5-ED79-9B3C43EB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5" y="1617783"/>
            <a:ext cx="4347295" cy="455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0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코드 설명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IV, Cont’d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738C79-6BE2-133E-F1B2-BE4D95FE7614}"/>
              </a:ext>
            </a:extLst>
          </p:cNvPr>
          <p:cNvSpPr txBox="1"/>
          <p:nvPr/>
        </p:nvSpPr>
        <p:spPr>
          <a:xfrm>
            <a:off x="5963138" y="1339790"/>
            <a:ext cx="58615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IV</a:t>
            </a:r>
            <a:r>
              <a:rPr lang="ko-KR" altLang="en-US" dirty="0"/>
              <a:t>의 핵심 구현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초를 세야 하므로 </a:t>
            </a:r>
            <a:r>
              <a:rPr lang="en-US" altLang="ko-KR" dirty="0"/>
              <a:t>timer</a:t>
            </a:r>
            <a:r>
              <a:rPr lang="ko-KR" altLang="en-US" dirty="0"/>
              <a:t>의 </a:t>
            </a:r>
            <a:r>
              <a:rPr lang="en-US" altLang="ko-KR" dirty="0"/>
              <a:t>period</a:t>
            </a:r>
            <a:r>
              <a:rPr lang="ko-KR" altLang="en-US"/>
              <a:t>를 </a:t>
            </a:r>
            <a:r>
              <a:rPr lang="en-US" altLang="ko-KR"/>
              <a:t>1,000,000</a:t>
            </a:r>
            <a:r>
              <a:rPr lang="ko-KR" altLang="en-US" dirty="0"/>
              <a:t>로 설정하였고 </a:t>
            </a:r>
            <a:r>
              <a:rPr lang="en-US" altLang="ko-KR" dirty="0"/>
              <a:t>polled I/O </a:t>
            </a:r>
            <a:r>
              <a:rPr lang="ko-KR" altLang="en-US" dirty="0"/>
              <a:t>방식으로 설계 하기 위해 무한 </a:t>
            </a:r>
            <a:r>
              <a:rPr lang="en-US" altLang="ko-KR" dirty="0"/>
              <a:t>Loop</a:t>
            </a:r>
            <a:r>
              <a:rPr lang="ko-KR" altLang="en-US" dirty="0"/>
              <a:t>안에서 동작하도록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</a:t>
            </a:r>
            <a:r>
              <a:rPr lang="en-US" altLang="ko-KR" dirty="0"/>
              <a:t>key</a:t>
            </a:r>
            <a:r>
              <a:rPr lang="ko-KR" altLang="en-US" dirty="0"/>
              <a:t>가 입력되었다면 </a:t>
            </a:r>
            <a:r>
              <a:rPr lang="en-US" altLang="ko-KR" dirty="0"/>
              <a:t>run</a:t>
            </a:r>
            <a:r>
              <a:rPr lang="ko-KR" altLang="en-US" dirty="0"/>
              <a:t>의 값을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, 0</a:t>
            </a:r>
            <a:r>
              <a:rPr lang="ko-KR" altLang="en-US" dirty="0"/>
              <a:t>이면 </a:t>
            </a:r>
            <a:r>
              <a:rPr lang="en-US" altLang="ko-KR" dirty="0"/>
              <a:t>1</a:t>
            </a:r>
            <a:r>
              <a:rPr lang="ko-KR" altLang="en-US" dirty="0"/>
              <a:t>로 비트반전 시키고 </a:t>
            </a:r>
            <a:r>
              <a:rPr lang="en-US" altLang="ko-KR" dirty="0" err="1"/>
              <a:t>TIMER_ctrl</a:t>
            </a:r>
            <a:r>
              <a:rPr lang="ko-KR" altLang="en-US" dirty="0"/>
              <a:t>의 값을 그에 맞게 </a:t>
            </a:r>
            <a:r>
              <a:rPr lang="en-US" altLang="ko-KR" dirty="0"/>
              <a:t>stop, start</a:t>
            </a:r>
            <a:r>
              <a:rPr lang="ko-KR" altLang="en-US" dirty="0"/>
              <a:t>할 수 있도록 변경합니다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그 후 </a:t>
            </a:r>
            <a:r>
              <a:rPr lang="en-US" altLang="ko-KR" dirty="0" err="1"/>
              <a:t>display_hex</a:t>
            </a:r>
            <a:r>
              <a:rPr lang="ko-KR" altLang="en-US" dirty="0"/>
              <a:t>를 통해 현재까지의 </a:t>
            </a:r>
            <a:r>
              <a:rPr lang="en-US" altLang="ko-KR" dirty="0"/>
              <a:t>timer</a:t>
            </a:r>
            <a:r>
              <a:rPr lang="ko-KR" altLang="en-US" dirty="0"/>
              <a:t>의 값을 </a:t>
            </a:r>
            <a:r>
              <a:rPr lang="en-US" altLang="ko-KR" dirty="0"/>
              <a:t>display</a:t>
            </a:r>
            <a:r>
              <a:rPr lang="ko-KR" altLang="en-US" dirty="0"/>
              <a:t>에 표현합니다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en-US" altLang="ko-KR" dirty="0"/>
              <a:t>timer</a:t>
            </a:r>
            <a:r>
              <a:rPr lang="ko-KR" altLang="en-US" dirty="0"/>
              <a:t>의 값은 모든 </a:t>
            </a:r>
            <a:r>
              <a:rPr lang="en-US" altLang="ko-KR" dirty="0"/>
              <a:t>loop</a:t>
            </a:r>
            <a:r>
              <a:rPr lang="ko-KR" altLang="en-US" dirty="0"/>
              <a:t>에서 무조건 표현하면서</a:t>
            </a:r>
            <a:endParaRPr lang="en-US" altLang="ko-KR" dirty="0"/>
          </a:p>
          <a:p>
            <a:r>
              <a:rPr lang="en-US" altLang="ko-KR" dirty="0"/>
              <a:t>key</a:t>
            </a:r>
            <a:r>
              <a:rPr lang="ko-KR" altLang="en-US" dirty="0"/>
              <a:t>의 상태를 계속 체크해 입력됐을 경우 </a:t>
            </a:r>
            <a:r>
              <a:rPr lang="en-US" altLang="ko-KR" dirty="0"/>
              <a:t>stop/start</a:t>
            </a:r>
            <a:r>
              <a:rPr lang="ko-KR" altLang="en-US" dirty="0"/>
              <a:t>를 수행하는 </a:t>
            </a:r>
            <a:r>
              <a:rPr lang="en-US" altLang="ko-KR" dirty="0"/>
              <a:t>Polling </a:t>
            </a:r>
            <a:r>
              <a:rPr lang="ko-KR" altLang="en-US" dirty="0"/>
              <a:t>방식의 </a:t>
            </a:r>
            <a:r>
              <a:rPr lang="en-US" altLang="ko-KR" dirty="0"/>
              <a:t>real-time clock</a:t>
            </a:r>
            <a:r>
              <a:rPr lang="ko-KR" altLang="en-US" dirty="0"/>
              <a:t>으로서 동작합니다</a:t>
            </a:r>
            <a:r>
              <a:rPr lang="en-US" altLang="ko-KR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4C80FE-C3D5-46B9-2959-3F76DD0B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3" y="1584391"/>
            <a:ext cx="5347068" cy="19190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FD14FAD-30DE-1CE0-53B5-C62AD1308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23" y="3957281"/>
            <a:ext cx="5595815" cy="21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2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코드 설명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IV, Cont’d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EBC549-C1E3-5E8D-DC1E-08E44CD2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93" y="1650511"/>
            <a:ext cx="5175862" cy="25279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7F8A8D-7C66-8A99-701D-938A71F4EFE0}"/>
              </a:ext>
            </a:extLst>
          </p:cNvPr>
          <p:cNvSpPr txBox="1"/>
          <p:nvPr/>
        </p:nvSpPr>
        <p:spPr>
          <a:xfrm>
            <a:off x="5963138" y="1339790"/>
            <a:ext cx="5861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결과를 </a:t>
            </a:r>
            <a:r>
              <a:rPr lang="en-US" altLang="ko-KR" dirty="0"/>
              <a:t>HEX</a:t>
            </a:r>
            <a:r>
              <a:rPr lang="ko-KR" altLang="en-US" dirty="0"/>
              <a:t>에 표현하는 </a:t>
            </a:r>
            <a:r>
              <a:rPr lang="en-US" altLang="ko-KR" dirty="0" err="1"/>
              <a:t>display_hex</a:t>
            </a:r>
            <a:r>
              <a:rPr lang="en-US" altLang="ko-KR" dirty="0"/>
              <a:t> </a:t>
            </a:r>
            <a:r>
              <a:rPr lang="ko-KR" altLang="en-US" dirty="0"/>
              <a:t>함수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</a:t>
            </a:r>
            <a:r>
              <a:rPr lang="ko-KR" altLang="en-US" dirty="0"/>
              <a:t>의 값을</a:t>
            </a:r>
            <a:r>
              <a:rPr lang="en-US" altLang="ko-KR" dirty="0"/>
              <a:t> HEX3~0</a:t>
            </a:r>
            <a:r>
              <a:rPr lang="ko-KR" altLang="en-US" dirty="0"/>
              <a:t>에 분할하여 넣어주어야 하므로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for</a:t>
            </a:r>
            <a:r>
              <a:rPr lang="ko-KR" altLang="en-US" dirty="0"/>
              <a:t> 문을 </a:t>
            </a:r>
            <a:r>
              <a:rPr lang="ko-KR" altLang="en-US"/>
              <a:t>통해 </a:t>
            </a:r>
            <a:r>
              <a:rPr lang="en-US" altLang="ko-KR"/>
              <a:t>6</a:t>
            </a:r>
            <a:r>
              <a:rPr lang="ko-KR" altLang="en-US"/>
              <a:t>자리 </a:t>
            </a:r>
            <a:r>
              <a:rPr lang="en-US" altLang="ko-KR"/>
              <a:t>BIT CODE</a:t>
            </a:r>
            <a:r>
              <a:rPr lang="ko-KR" altLang="en-US"/>
              <a:t>를 각 자리 </a:t>
            </a:r>
            <a:r>
              <a:rPr lang="en-US" altLang="ko-KR"/>
              <a:t>i</a:t>
            </a:r>
            <a:r>
              <a:rPr lang="ko-KR" altLang="en-US"/>
              <a:t>에 따라 </a:t>
            </a:r>
            <a:r>
              <a:rPr lang="en-US" altLang="ko-KR"/>
              <a:t>8*i</a:t>
            </a:r>
            <a:r>
              <a:rPr lang="ko-KR" altLang="en-US"/>
              <a:t>만큼 좌측으로 </a:t>
            </a:r>
            <a:r>
              <a:rPr lang="en-US" altLang="ko-KR"/>
              <a:t>shift</a:t>
            </a:r>
            <a:r>
              <a:rPr lang="ko-KR" altLang="en-US"/>
              <a:t>한 후 </a:t>
            </a:r>
            <a:r>
              <a:rPr lang="en-US" altLang="ko-KR"/>
              <a:t>hex</a:t>
            </a:r>
            <a:r>
              <a:rPr lang="ko-KR" altLang="en-US"/>
              <a:t>에 누산합니다</a:t>
            </a:r>
            <a:r>
              <a:rPr lang="en-US" altLang="ko-KR"/>
              <a:t>.</a:t>
            </a:r>
          </a:p>
          <a:p>
            <a:r>
              <a:rPr lang="ko-KR" altLang="en-US"/>
              <a:t>누산된 </a:t>
            </a:r>
            <a:r>
              <a:rPr lang="en-US" altLang="ko-KR"/>
              <a:t>hex</a:t>
            </a:r>
            <a:r>
              <a:rPr lang="ko-KR" altLang="en-US"/>
              <a:t>값을 </a:t>
            </a:r>
            <a:r>
              <a:rPr lang="en-US" altLang="ko-KR"/>
              <a:t>memory-mapped IO</a:t>
            </a:r>
            <a:r>
              <a:rPr lang="ko-KR" altLang="en-US"/>
              <a:t>에 저장하여 </a:t>
            </a:r>
            <a:r>
              <a:rPr lang="en-US" altLang="ko-KR"/>
              <a:t>7-segment display</a:t>
            </a:r>
            <a:r>
              <a:rPr lang="ko-KR" altLang="en-US"/>
              <a:t>에 표현합니다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637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IV,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439830" y="3966978"/>
            <a:ext cx="6702842" cy="20628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/>
              <a:t>main </a:t>
            </a:r>
            <a:r>
              <a:rPr lang="ko-KR" altLang="en-US" sz="1400"/>
              <a:t>함수에서 처음에는 함수가 시작하자마자 </a:t>
            </a:r>
            <a:r>
              <a:rPr lang="en-US" altLang="ko-KR" sz="1400"/>
              <a:t>0000</a:t>
            </a:r>
            <a:r>
              <a:rPr lang="ko-KR" altLang="en-US" sz="1400"/>
              <a:t>이 아닌 </a:t>
            </a:r>
            <a:r>
              <a:rPr lang="en-US" altLang="ko-KR" sz="1400"/>
              <a:t>0001</a:t>
            </a:r>
            <a:r>
              <a:rPr lang="ko-KR" altLang="en-US" sz="1400"/>
              <a:t>을 표시하는 것을 확인할 수 있었다</a:t>
            </a:r>
            <a:r>
              <a:rPr lang="en-US" altLang="ko-KR" sz="1400"/>
              <a:t>. </a:t>
            </a:r>
            <a:r>
              <a:rPr lang="ko-KR" altLang="en-US" sz="1400"/>
              <a:t>이유를 찾아본 결과</a:t>
            </a:r>
            <a:r>
              <a:rPr lang="en-US" altLang="ko-KR" sz="1400"/>
              <a:t>, </a:t>
            </a:r>
            <a:r>
              <a:rPr lang="ko-KR" altLang="en-US" sz="1400"/>
              <a:t>이전에 </a:t>
            </a:r>
            <a:r>
              <a:rPr lang="en-US" altLang="ko-KR" sz="1400"/>
              <a:t>TIMER</a:t>
            </a:r>
            <a:r>
              <a:rPr lang="ko-KR" altLang="en-US" sz="1400"/>
              <a:t>를 사용하였을 때에는 </a:t>
            </a:r>
            <a:r>
              <a:rPr lang="en-US" altLang="ko-KR" sz="1400"/>
              <a:t>TO</a:t>
            </a:r>
            <a:r>
              <a:rPr lang="ko-KR" altLang="en-US" sz="1400"/>
              <a:t>가 이미 </a:t>
            </a:r>
            <a:r>
              <a:rPr lang="en-US" altLang="ko-KR" sz="1400"/>
              <a:t>1</a:t>
            </a:r>
            <a:r>
              <a:rPr lang="ko-KR" altLang="en-US" sz="1400"/>
              <a:t>로 증가되어 있는 경우가 있기 때문이었다</a:t>
            </a:r>
            <a:r>
              <a:rPr lang="en-US" altLang="ko-KR" sz="1400"/>
              <a:t>. </a:t>
            </a:r>
            <a:r>
              <a:rPr lang="ko-KR" altLang="en-US" sz="1400"/>
              <a:t>따라서 초기 </a:t>
            </a:r>
            <a:r>
              <a:rPr lang="en-US" altLang="ko-KR" sz="1400"/>
              <a:t>TIMER</a:t>
            </a:r>
            <a:r>
              <a:rPr lang="ko-KR" altLang="en-US" sz="1400"/>
              <a:t> </a:t>
            </a:r>
            <a:r>
              <a:rPr lang="en-US" altLang="ko-KR" sz="1400"/>
              <a:t>IO</a:t>
            </a:r>
            <a:r>
              <a:rPr lang="ko-KR" altLang="en-US" sz="1400"/>
              <a:t>의 </a:t>
            </a:r>
            <a:r>
              <a:rPr lang="en-US" altLang="ko-KR" sz="1400"/>
              <a:t>pointer</a:t>
            </a:r>
            <a:r>
              <a:rPr lang="ko-KR" altLang="en-US" sz="1400"/>
              <a:t>를 초기화하여 </a:t>
            </a:r>
            <a:r>
              <a:rPr lang="en-US" altLang="ko-KR" sz="1400"/>
              <a:t>0000</a:t>
            </a:r>
            <a:r>
              <a:rPr lang="ko-KR" altLang="en-US" sz="1400"/>
              <a:t>으로 시작되게 하였다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HEX</a:t>
            </a:r>
            <a:r>
              <a:rPr lang="ko-KR" altLang="en-US" sz="1400"/>
              <a:t>도 마찬가지로 이전에 </a:t>
            </a:r>
            <a:r>
              <a:rPr lang="en-US" altLang="ko-KR" sz="1400"/>
              <a:t>Part III</a:t>
            </a:r>
            <a:r>
              <a:rPr lang="ko-KR" altLang="en-US" sz="1400"/>
              <a:t>를 실행하여 </a:t>
            </a:r>
            <a:r>
              <a:rPr lang="en-US" altLang="ko-KR" sz="1400"/>
              <a:t>7-segment</a:t>
            </a:r>
            <a:r>
              <a:rPr lang="ko-KR" altLang="en-US" sz="1400"/>
              <a:t> </a:t>
            </a:r>
            <a:r>
              <a:rPr lang="en-US" altLang="ko-KR" sz="1400"/>
              <a:t>display</a:t>
            </a:r>
            <a:r>
              <a:rPr lang="ko-KR" altLang="en-US" sz="1400"/>
              <a:t>가 </a:t>
            </a:r>
            <a:r>
              <a:rPr lang="en-US" altLang="ko-KR" sz="1400"/>
              <a:t>323112</a:t>
            </a:r>
            <a:r>
              <a:rPr lang="ko-KR" altLang="en-US" sz="1400"/>
              <a:t>를 나타내는 상황에서 이번 프로그램을 실행하면</a:t>
            </a:r>
            <a:r>
              <a:rPr lang="en-US" altLang="ko-KR" sz="1400"/>
              <a:t>, </a:t>
            </a:r>
            <a:r>
              <a:rPr lang="ko-KR" altLang="en-US" sz="1400"/>
              <a:t>본 프로그램은 </a:t>
            </a:r>
            <a:r>
              <a:rPr lang="en-US" altLang="ko-KR" sz="1400"/>
              <a:t>HEX3-0</a:t>
            </a:r>
            <a:r>
              <a:rPr lang="ko-KR" altLang="en-US" sz="1400"/>
              <a:t>의 </a:t>
            </a:r>
            <a:r>
              <a:rPr lang="en-US" altLang="ko-KR" sz="1400"/>
              <a:t>4</a:t>
            </a:r>
            <a:r>
              <a:rPr lang="ko-KR" altLang="en-US" sz="1400"/>
              <a:t>개의 </a:t>
            </a:r>
            <a:r>
              <a:rPr lang="en-US" altLang="ko-KR" sz="1400"/>
              <a:t>display</a:t>
            </a:r>
            <a:r>
              <a:rPr lang="ko-KR" altLang="en-US" sz="1400"/>
              <a:t>만 사용하므로 </a:t>
            </a:r>
            <a:r>
              <a:rPr lang="en-US" altLang="ko-KR" sz="1400"/>
              <a:t>320000</a:t>
            </a:r>
            <a:r>
              <a:rPr lang="ko-KR" altLang="en-US" sz="1400"/>
              <a:t>부터 시작하여 </a:t>
            </a:r>
            <a:r>
              <a:rPr lang="en-US" altLang="ko-KR" sz="1400"/>
              <a:t>325959</a:t>
            </a:r>
            <a:r>
              <a:rPr lang="ko-KR" altLang="en-US" sz="1400"/>
              <a:t>가 되는 것을 확인할 수 있었다</a:t>
            </a:r>
            <a:r>
              <a:rPr lang="en-US" altLang="ko-KR" sz="1400"/>
              <a:t>. </a:t>
            </a:r>
            <a:r>
              <a:rPr lang="ko-KR" altLang="en-US" sz="1400"/>
              <a:t>이또한 </a:t>
            </a:r>
            <a:r>
              <a:rPr lang="en-US" altLang="ko-KR" sz="1400"/>
              <a:t>HEX</a:t>
            </a:r>
            <a:r>
              <a:rPr lang="ko-KR" altLang="en-US" sz="1400"/>
              <a:t>값의 </a:t>
            </a:r>
            <a:r>
              <a:rPr lang="en-US" altLang="ko-KR" sz="1400"/>
              <a:t>pointer</a:t>
            </a:r>
            <a:r>
              <a:rPr lang="ko-KR" altLang="en-US" sz="1400"/>
              <a:t>를 초기화하여 해결하였다</a:t>
            </a:r>
            <a:r>
              <a:rPr lang="en-US" altLang="ko-KR" sz="1400"/>
              <a:t>.</a:t>
            </a:r>
          </a:p>
        </p:txBody>
      </p:sp>
      <p:pic>
        <p:nvPicPr>
          <p:cNvPr id="11" name="그림 10" descr="텍스트, 전자기기, 실내이(가) 표시된 사진&#10;&#10;자동 생성된 설명">
            <a:extLst>
              <a:ext uri="{FF2B5EF4-FFF2-40B4-BE49-F238E27FC236}">
                <a16:creationId xmlns:a16="http://schemas.microsoft.com/office/drawing/2014/main" id="{A0D71F31-F98C-1E43-89E8-2DDB5B172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6" b="22096"/>
          <a:stretch/>
        </p:blipFill>
        <p:spPr>
          <a:xfrm>
            <a:off x="439830" y="1689647"/>
            <a:ext cx="2185808" cy="2097945"/>
          </a:xfrm>
          <a:prstGeom prst="rect">
            <a:avLst/>
          </a:prstGeom>
        </p:spPr>
      </p:pic>
      <p:pic>
        <p:nvPicPr>
          <p:cNvPr id="14" name="그림 13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E920F23C-600D-A90C-C6E8-55EEDFB67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64" y="3605245"/>
            <a:ext cx="4496459" cy="2529258"/>
          </a:xfrm>
          <a:prstGeom prst="rect">
            <a:avLst/>
          </a:prstGeom>
        </p:spPr>
      </p:pic>
      <p:sp>
        <p:nvSpPr>
          <p:cNvPr id="18" name="내용 개체 틀 6">
            <a:extLst>
              <a:ext uri="{FF2B5EF4-FFF2-40B4-BE49-F238E27FC236}">
                <a16:creationId xmlns:a16="http://schemas.microsoft.com/office/drawing/2014/main" id="{49A4FA66-9CF6-A4B5-DA04-73C9CF24DAE6}"/>
              </a:ext>
            </a:extLst>
          </p:cNvPr>
          <p:cNvSpPr txBox="1">
            <a:spLocks/>
          </p:cNvSpPr>
          <p:nvPr/>
        </p:nvSpPr>
        <p:spPr>
          <a:xfrm>
            <a:off x="2760669" y="1520057"/>
            <a:ext cx="8824606" cy="17684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좌측 영상을 보면 휴대폰의 스탑워치와 동일한 간격으로 </a:t>
            </a:r>
            <a:r>
              <a:rPr lang="en-US" altLang="ko-KR" sz="1400"/>
              <a:t>1</a:t>
            </a:r>
            <a:r>
              <a:rPr lang="ko-KR" altLang="en-US" sz="1400"/>
              <a:t>초에 </a:t>
            </a:r>
            <a:r>
              <a:rPr lang="en-US" altLang="ko-KR" sz="1400"/>
              <a:t>1</a:t>
            </a:r>
            <a:r>
              <a:rPr lang="ko-KR" altLang="en-US" sz="1400"/>
              <a:t>씩 증가하는 것을 확인할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우측 아래의 영상을 보면 아무 </a:t>
            </a:r>
            <a:r>
              <a:rPr lang="en-US" altLang="ko-KR" sz="1400"/>
              <a:t>KEY</a:t>
            </a:r>
            <a:r>
              <a:rPr lang="ko-KR" altLang="en-US" sz="1400"/>
              <a:t>를 눌렀을 때</a:t>
            </a:r>
            <a:r>
              <a:rPr lang="en-US" altLang="ko-KR" sz="1400"/>
              <a:t>, TIMER</a:t>
            </a:r>
            <a:r>
              <a:rPr lang="ko-KR" altLang="en-US" sz="1400"/>
              <a:t>가 작동하지 않아 </a:t>
            </a:r>
            <a:r>
              <a:rPr lang="en-US" altLang="ko-KR" sz="1400"/>
              <a:t>7-segment display</a:t>
            </a:r>
            <a:r>
              <a:rPr lang="ko-KR" altLang="en-US" sz="1400"/>
              <a:t>에 표시되는 시간이 증가하지 않는 것을 확인할 수 있으며</a:t>
            </a:r>
            <a:r>
              <a:rPr lang="en-US" altLang="ko-KR" sz="1400"/>
              <a:t>, </a:t>
            </a:r>
            <a:r>
              <a:rPr lang="ko-KR" altLang="en-US" sz="1400"/>
              <a:t>멈춘 상태에서 다시 </a:t>
            </a:r>
            <a:r>
              <a:rPr lang="en-US" altLang="ko-KR" sz="1400"/>
              <a:t>KEY</a:t>
            </a:r>
            <a:r>
              <a:rPr lang="ko-KR" altLang="en-US" sz="1400"/>
              <a:t>를 누르면 </a:t>
            </a:r>
            <a:r>
              <a:rPr lang="en-US" altLang="ko-KR" sz="1400"/>
              <a:t>TIMER</a:t>
            </a:r>
            <a:r>
              <a:rPr lang="ko-KR" altLang="en-US" sz="1400"/>
              <a:t>가 다시 동작하여 </a:t>
            </a:r>
            <a:r>
              <a:rPr lang="en-US" altLang="ko-KR" sz="1400"/>
              <a:t>7-segment display</a:t>
            </a:r>
            <a:r>
              <a:rPr lang="ko-KR" altLang="en-US" sz="1400"/>
              <a:t>의 시간이 다시 증가하는 것을 확인할 수 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코드에서는 </a:t>
            </a:r>
            <a:r>
              <a:rPr lang="en-US" altLang="ko-KR" sz="1400"/>
              <a:t>TIMER</a:t>
            </a:r>
            <a:r>
              <a:rPr lang="ko-KR" altLang="en-US" sz="1400"/>
              <a:t>의 </a:t>
            </a:r>
            <a:r>
              <a:rPr lang="en-US" altLang="ko-KR" sz="1400"/>
              <a:t>TO</a:t>
            </a:r>
            <a:r>
              <a:rPr lang="ko-KR" altLang="en-US" sz="1400"/>
              <a:t>가 </a:t>
            </a:r>
            <a:r>
              <a:rPr lang="en-US" altLang="ko-KR" sz="1400"/>
              <a:t>1</a:t>
            </a:r>
            <a:r>
              <a:rPr lang="ko-KR" altLang="en-US" sz="1400"/>
              <a:t>이 되었을 때</a:t>
            </a:r>
            <a:r>
              <a:rPr lang="en-US" altLang="ko-KR" sz="1400"/>
              <a:t>, </a:t>
            </a:r>
            <a:r>
              <a:rPr lang="ko-KR" altLang="en-US" sz="1400"/>
              <a:t> </a:t>
            </a:r>
            <a:r>
              <a:rPr lang="en-US" altLang="ko-KR" sz="1400"/>
              <a:t>sec </a:t>
            </a:r>
            <a:r>
              <a:rPr lang="ko-KR" altLang="en-US" sz="1400"/>
              <a:t>변수가 </a:t>
            </a:r>
            <a:r>
              <a:rPr lang="en-US" altLang="ko-KR" sz="1400"/>
              <a:t>1</a:t>
            </a:r>
            <a:r>
              <a:rPr lang="ko-KR" altLang="en-US" sz="1400"/>
              <a:t>이 증가하고</a:t>
            </a:r>
            <a:r>
              <a:rPr lang="en-US" altLang="ko-KR" sz="1400"/>
              <a:t>, sec2time </a:t>
            </a:r>
            <a:r>
              <a:rPr lang="ko-KR" altLang="en-US" sz="1400"/>
              <a:t>함수를 통해 </a:t>
            </a:r>
            <a:r>
              <a:rPr lang="en-US" altLang="ko-KR" sz="1400"/>
              <a:t>sec</a:t>
            </a:r>
            <a:r>
              <a:rPr lang="ko-KR" altLang="en-US" sz="1400"/>
              <a:t>를 </a:t>
            </a:r>
            <a:r>
              <a:rPr lang="en-US" altLang="ko-KR" sz="1400"/>
              <a:t>60</a:t>
            </a:r>
            <a:r>
              <a:rPr lang="ko-KR" altLang="en-US" sz="1400"/>
              <a:t>으로 나눈 몫이 </a:t>
            </a:r>
            <a:r>
              <a:rPr lang="en-US" altLang="ko-KR" sz="1400"/>
              <a:t>MM, </a:t>
            </a:r>
            <a:r>
              <a:rPr lang="ko-KR" altLang="en-US" sz="1400"/>
              <a:t>나머지가 </a:t>
            </a:r>
            <a:r>
              <a:rPr lang="en-US" altLang="ko-KR" sz="1400"/>
              <a:t>SS</a:t>
            </a:r>
            <a:r>
              <a:rPr lang="ko-KR" altLang="en-US" sz="1400"/>
              <a:t>가 되도록 하여 </a:t>
            </a:r>
            <a:r>
              <a:rPr lang="en-US" altLang="ko-KR" sz="1400"/>
              <a:t>MMSS</a:t>
            </a:r>
            <a:r>
              <a:rPr lang="ko-KR" altLang="en-US" sz="1400"/>
              <a:t>로 표현되게 하였다</a:t>
            </a:r>
            <a:r>
              <a:rPr lang="en-US" altLang="ko-KR" sz="1400"/>
              <a:t>. </a:t>
            </a:r>
            <a:r>
              <a:rPr lang="ko-KR" altLang="en-US" sz="1400"/>
              <a:t>그 후 반환된 값을 </a:t>
            </a:r>
            <a:r>
              <a:rPr lang="en-US" altLang="ko-KR" sz="1400"/>
              <a:t>display_hex</a:t>
            </a:r>
            <a:r>
              <a:rPr lang="ko-KR" altLang="en-US" sz="1400"/>
              <a:t> 함수를 통해 </a:t>
            </a:r>
            <a:r>
              <a:rPr lang="en-US" altLang="ko-KR" sz="1400"/>
              <a:t>7-segment display</a:t>
            </a:r>
            <a:r>
              <a:rPr lang="ko-KR" altLang="en-US" sz="1400"/>
              <a:t>의 </a:t>
            </a:r>
            <a:r>
              <a:rPr lang="en-US" altLang="ko-KR" sz="1400"/>
              <a:t>memory mapped IO</a:t>
            </a:r>
            <a:r>
              <a:rPr lang="ko-KR" altLang="en-US" sz="1400"/>
              <a:t>를 이용하여 출력하였다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sec</a:t>
            </a:r>
            <a:r>
              <a:rPr lang="ko-KR" altLang="en-US" sz="1400"/>
              <a:t> 변수가 </a:t>
            </a:r>
            <a:r>
              <a:rPr lang="en-US" altLang="ko-KR" sz="1400"/>
              <a:t>3600</a:t>
            </a:r>
            <a:r>
              <a:rPr lang="ko-KR" altLang="en-US" sz="1400"/>
              <a:t>이 되었을 때</a:t>
            </a:r>
            <a:r>
              <a:rPr lang="en-US" altLang="ko-KR" sz="1400"/>
              <a:t>, 0</a:t>
            </a:r>
            <a:r>
              <a:rPr lang="ko-KR" altLang="en-US" sz="1400"/>
              <a:t>으로 초기화하여 </a:t>
            </a:r>
            <a:r>
              <a:rPr lang="en-US" altLang="ko-KR" sz="1400"/>
              <a:t>60</a:t>
            </a:r>
            <a:r>
              <a:rPr lang="ko-KR" altLang="en-US" sz="1400"/>
              <a:t>분이 도달했을 때</a:t>
            </a:r>
            <a:r>
              <a:rPr lang="en-US" altLang="ko-KR" sz="1400"/>
              <a:t>, </a:t>
            </a:r>
            <a:r>
              <a:rPr lang="ko-KR" altLang="en-US" sz="1400"/>
              <a:t>다시 </a:t>
            </a:r>
            <a:r>
              <a:rPr lang="en-US" altLang="ko-KR" sz="1400"/>
              <a:t>0000</a:t>
            </a:r>
            <a:r>
              <a:rPr lang="ko-KR" altLang="en-US" sz="1400"/>
              <a:t>을 출력하도록 하였으며</a:t>
            </a:r>
            <a:r>
              <a:rPr lang="en-US" altLang="ko-KR" sz="1400"/>
              <a:t>, </a:t>
            </a:r>
            <a:r>
              <a:rPr lang="ko-KR" altLang="en-US" sz="1400"/>
              <a:t>우측 영상에서 </a:t>
            </a:r>
            <a:r>
              <a:rPr lang="en-US" altLang="ko-KR" sz="1400"/>
              <a:t>5959 </a:t>
            </a:r>
            <a:r>
              <a:rPr lang="ko-KR" altLang="en-US" sz="1400"/>
              <a:t>이후에 </a:t>
            </a:r>
            <a:r>
              <a:rPr lang="en-US" altLang="ko-KR" sz="1400"/>
              <a:t>0000</a:t>
            </a:r>
            <a:r>
              <a:rPr lang="ko-KR" altLang="en-US" sz="1400"/>
              <a:t>이 되는 것을 확인할 수 있다</a:t>
            </a:r>
            <a:r>
              <a:rPr lang="en-US" altLang="ko-KR" sz="1400"/>
              <a:t>.</a:t>
            </a:r>
          </a:p>
          <a:p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70694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2F16B8-89C8-6066-9BE2-1661A96C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16" y="2236196"/>
            <a:ext cx="5882806" cy="3716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04583A-6A6E-8A75-99E7-2FF27863CFBC}"/>
              </a:ext>
            </a:extLst>
          </p:cNvPr>
          <p:cNvSpPr txBox="1"/>
          <p:nvPr/>
        </p:nvSpPr>
        <p:spPr>
          <a:xfrm>
            <a:off x="6398262" y="1548714"/>
            <a:ext cx="54090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en-US" altLang="ko-KR" dirty="0"/>
              <a:t>polled I/O </a:t>
            </a:r>
            <a:r>
              <a:rPr lang="ko-KR" altLang="en-US"/>
              <a:t>방식으로 </a:t>
            </a:r>
            <a:r>
              <a:rPr lang="en-US" altLang="ko-KR"/>
              <a:t>append,</a:t>
            </a:r>
            <a:r>
              <a:rPr lang="ko-KR" altLang="en-US"/>
              <a:t> </a:t>
            </a:r>
            <a:r>
              <a:rPr lang="en-US" altLang="ko-KR" dirty="0"/>
              <a:t>display,</a:t>
            </a:r>
            <a:r>
              <a:rPr lang="ko-KR" altLang="en-US" dirty="0"/>
              <a:t> </a:t>
            </a:r>
            <a:r>
              <a:rPr lang="en-US" altLang="ko-KR" dirty="0"/>
              <a:t>reset</a:t>
            </a:r>
            <a:r>
              <a:rPr lang="ko-KR" altLang="en-US" dirty="0"/>
              <a:t>이 제어되는 </a:t>
            </a:r>
            <a:r>
              <a:rPr lang="en-US" altLang="ko-KR" dirty="0"/>
              <a:t>maximum value</a:t>
            </a:r>
            <a:r>
              <a:rPr lang="ko-KR" altLang="en-US" dirty="0"/>
              <a:t>를 찾는 프로그램을 설계하는 </a:t>
            </a:r>
            <a:r>
              <a:rPr lang="en-US" altLang="ko-KR" dirty="0"/>
              <a:t>part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실행되는 동안 </a:t>
            </a:r>
            <a:r>
              <a:rPr lang="en-US" altLang="ko-KR" dirty="0"/>
              <a:t>key</a:t>
            </a:r>
            <a:r>
              <a:rPr lang="ko-KR" altLang="en-US" dirty="0"/>
              <a:t>가 입력 될 경우 </a:t>
            </a:r>
            <a:r>
              <a:rPr lang="en-US" altLang="ko-KR" dirty="0" err="1"/>
              <a:t>read_key</a:t>
            </a:r>
            <a:r>
              <a:rPr lang="ko-KR" altLang="en-US" dirty="0"/>
              <a:t>함수에서 </a:t>
            </a:r>
            <a:r>
              <a:rPr lang="en-US" altLang="ko-KR" dirty="0"/>
              <a:t>key</a:t>
            </a:r>
            <a:r>
              <a:rPr lang="ko-KR" altLang="en-US" dirty="0"/>
              <a:t>의 값을 체크하여 </a:t>
            </a:r>
            <a:r>
              <a:rPr lang="en-US" altLang="ko-KR" dirty="0"/>
              <a:t>key1</a:t>
            </a:r>
            <a:r>
              <a:rPr lang="ko-KR" altLang="en-US" dirty="0"/>
              <a:t>이 입력되면 </a:t>
            </a:r>
            <a:r>
              <a:rPr lang="en-US" altLang="ko-KR" dirty="0"/>
              <a:t>add element, key2</a:t>
            </a:r>
            <a:r>
              <a:rPr lang="ko-KR" altLang="en-US" dirty="0"/>
              <a:t>가 입력되면 </a:t>
            </a:r>
            <a:r>
              <a:rPr lang="en-US" altLang="ko-KR" dirty="0"/>
              <a:t>display,</a:t>
            </a:r>
            <a:r>
              <a:rPr lang="ko-KR" altLang="en-US" dirty="0"/>
              <a:t> </a:t>
            </a:r>
            <a:r>
              <a:rPr lang="en-US" altLang="ko-KR" dirty="0"/>
              <a:t>key3</a:t>
            </a:r>
            <a:r>
              <a:rPr lang="ko-KR" altLang="en-US" dirty="0"/>
              <a:t>이 입력되면 </a:t>
            </a:r>
            <a:r>
              <a:rPr lang="en-US" altLang="ko-KR" dirty="0"/>
              <a:t>reset</a:t>
            </a:r>
            <a:r>
              <a:rPr lang="ko-KR" altLang="en-US" dirty="0"/>
              <a:t>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</a:t>
            </a:r>
            <a:r>
              <a:rPr lang="ko-KR" altLang="en-US" dirty="0"/>
              <a:t>의 </a:t>
            </a:r>
            <a:r>
              <a:rPr lang="en-US" altLang="ko-KR" dirty="0"/>
              <a:t>upper bound</a:t>
            </a:r>
            <a:r>
              <a:rPr lang="ko-KR" altLang="en-US" dirty="0"/>
              <a:t>를 정하지 않는 </a:t>
            </a:r>
            <a:r>
              <a:rPr lang="ko-KR" altLang="en-US"/>
              <a:t>조건이 있으므로 메모리에 </a:t>
            </a:r>
            <a:r>
              <a:rPr lang="ko-KR" altLang="en-US" dirty="0"/>
              <a:t>값을 저장하는 방식으로 동작합니다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630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코드 설명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V, Cont’d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D1ED4C-1011-B974-9D72-BEC76193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4" y="1680519"/>
            <a:ext cx="5935353" cy="3767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D6EF73-A313-A92A-3CE4-0C64C623420B}"/>
              </a:ext>
            </a:extLst>
          </p:cNvPr>
          <p:cNvSpPr txBox="1"/>
          <p:nvPr/>
        </p:nvSpPr>
        <p:spPr>
          <a:xfrm>
            <a:off x="6319207" y="1680519"/>
            <a:ext cx="55054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ko-KR" altLang="en-US" dirty="0"/>
              <a:t>의 핵심 구현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Polled I/O </a:t>
            </a:r>
            <a:r>
              <a:rPr lang="ko-KR" altLang="en-US" dirty="0"/>
              <a:t>방식으로 구현하기 위해 무한 루프안에서 </a:t>
            </a:r>
            <a:r>
              <a:rPr lang="en-US" altLang="ko-KR" dirty="0" err="1"/>
              <a:t>read_key</a:t>
            </a:r>
            <a:r>
              <a:rPr lang="ko-KR" altLang="en-US" dirty="0"/>
              <a:t>의 값에 따라 그에 맞는 적절한 함수를 실행하도록 설계했습니다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 err="1"/>
              <a:t>read_key</a:t>
            </a:r>
            <a:r>
              <a:rPr lang="en-US" altLang="ko-KR" dirty="0"/>
              <a:t>()</a:t>
            </a:r>
            <a:r>
              <a:rPr lang="ko-KR" altLang="en-US" dirty="0"/>
              <a:t>의 값이 </a:t>
            </a:r>
            <a:r>
              <a:rPr lang="en-US" altLang="ko-KR" dirty="0"/>
              <a:t>2</a:t>
            </a:r>
            <a:r>
              <a:rPr lang="ko-KR" altLang="en-US" dirty="0"/>
              <a:t>라면 </a:t>
            </a:r>
            <a:r>
              <a:rPr lang="en-US" altLang="ko-KR" dirty="0"/>
              <a:t>key1</a:t>
            </a:r>
            <a:r>
              <a:rPr lang="ko-KR" altLang="en-US" dirty="0"/>
              <a:t>이 입력됐으므로 </a:t>
            </a:r>
            <a:r>
              <a:rPr lang="en-US" altLang="ko-KR" dirty="0"/>
              <a:t>append()</a:t>
            </a:r>
            <a:r>
              <a:rPr lang="ko-KR" altLang="en-US" dirty="0"/>
              <a:t>를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read_key</a:t>
            </a:r>
            <a:r>
              <a:rPr lang="en-US" altLang="ko-KR" dirty="0"/>
              <a:t>()</a:t>
            </a:r>
            <a:r>
              <a:rPr lang="ko-KR" altLang="en-US" dirty="0"/>
              <a:t>의 값이 </a:t>
            </a:r>
            <a:r>
              <a:rPr lang="en-US" altLang="ko-KR" dirty="0"/>
              <a:t>2,4,8</a:t>
            </a:r>
            <a:r>
              <a:rPr lang="ko-KR" altLang="en-US" dirty="0"/>
              <a:t>일 경우에 대해 설계 하였고</a:t>
            </a:r>
            <a:endParaRPr lang="en-US" altLang="ko-KR" dirty="0"/>
          </a:p>
          <a:p>
            <a:r>
              <a:rPr lang="ko-KR" altLang="en-US" dirty="0"/>
              <a:t>그 외의 경우는 고려하지 않았습니다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096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코드 설명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V, Cont’d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6A90A6-1805-1272-1CBF-50A6907D8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1658082"/>
            <a:ext cx="5010150" cy="1619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F76362-D012-9CC9-57CD-F5B6DE100CAF}"/>
              </a:ext>
            </a:extLst>
          </p:cNvPr>
          <p:cNvSpPr txBox="1"/>
          <p:nvPr/>
        </p:nvSpPr>
        <p:spPr>
          <a:xfrm>
            <a:off x="6093940" y="1380929"/>
            <a:ext cx="55054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key2</a:t>
            </a:r>
            <a:r>
              <a:rPr lang="ko-KR" altLang="en-US" dirty="0"/>
              <a:t>가 입력됐을 경우 실행되는 </a:t>
            </a:r>
            <a:r>
              <a:rPr lang="en-US" altLang="ko-KR" dirty="0"/>
              <a:t>append</a:t>
            </a:r>
            <a:r>
              <a:rPr lang="ko-KR" altLang="en-US" dirty="0"/>
              <a:t>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입력된 수의 개수를 의미하는 </a:t>
            </a:r>
            <a:r>
              <a:rPr lang="en-US" altLang="ko-KR" dirty="0"/>
              <a:t>numbers</a:t>
            </a:r>
            <a:r>
              <a:rPr lang="ko-KR" altLang="en-US" dirty="0"/>
              <a:t>의 값을 </a:t>
            </a:r>
            <a:r>
              <a:rPr lang="en-US" altLang="ko-KR" dirty="0"/>
              <a:t>1</a:t>
            </a:r>
            <a:r>
              <a:rPr lang="ko-KR" altLang="en-US" dirty="0"/>
              <a:t>올리고</a:t>
            </a:r>
            <a:endParaRPr lang="en-US" altLang="ko-KR" dirty="0"/>
          </a:p>
          <a:p>
            <a:r>
              <a:rPr lang="en-US" altLang="ko-KR" dirty="0"/>
              <a:t>SDRAM_BASE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*numbers</a:t>
            </a:r>
            <a:r>
              <a:rPr lang="ko-KR" altLang="en-US" dirty="0"/>
              <a:t>에 해당하는 메모리에 입력된 값을 저장합니다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5E7D7E-DF1B-8D31-FFA0-C5E83FF1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4759028"/>
            <a:ext cx="5170121" cy="12816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D58D97-5086-975E-B64D-6B05F2C64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9" y="3556079"/>
            <a:ext cx="5170121" cy="1202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DCE8A2-6000-EF76-456F-302BF897D72C}"/>
              </a:ext>
            </a:extLst>
          </p:cNvPr>
          <p:cNvSpPr txBox="1"/>
          <p:nvPr/>
        </p:nvSpPr>
        <p:spPr>
          <a:xfrm>
            <a:off x="6093940" y="3689253"/>
            <a:ext cx="55054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key3</a:t>
            </a:r>
            <a:r>
              <a:rPr lang="ko-KR" altLang="en-US" dirty="0"/>
              <a:t>이 입력됐을 경우 실행되는 </a:t>
            </a:r>
            <a:r>
              <a:rPr lang="en-US" altLang="ko-KR" dirty="0"/>
              <a:t>display</a:t>
            </a:r>
            <a:r>
              <a:rPr lang="ko-KR" altLang="en-US" dirty="0"/>
              <a:t>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HEX2~0</a:t>
            </a:r>
            <a:r>
              <a:rPr lang="ko-KR" altLang="en-US" dirty="0"/>
              <a:t>의 경우 </a:t>
            </a:r>
            <a:r>
              <a:rPr lang="en-US" altLang="ko-KR" dirty="0"/>
              <a:t>Part4</a:t>
            </a:r>
            <a:r>
              <a:rPr lang="ko-KR" altLang="en-US" dirty="0"/>
              <a:t>와 동일한 방식으로 구현하였으므로 생략하고 부호를 의미하는 </a:t>
            </a:r>
            <a:r>
              <a:rPr lang="en-US" altLang="ko-KR" dirty="0"/>
              <a:t>HEX3</a:t>
            </a:r>
            <a:r>
              <a:rPr lang="ko-KR" altLang="en-US" dirty="0"/>
              <a:t>의 경우</a:t>
            </a:r>
            <a:endParaRPr lang="en-US" altLang="ko-KR" dirty="0"/>
          </a:p>
          <a:p>
            <a:r>
              <a:rPr lang="ko-KR" altLang="en-US" dirty="0"/>
              <a:t>표현 해야 하는 값이 음수라면 </a:t>
            </a:r>
            <a:r>
              <a:rPr lang="en-US" altLang="ko-KR" dirty="0"/>
              <a:t>int minus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바꾼 뒤 </a:t>
            </a:r>
            <a:endParaRPr lang="en-US" altLang="ko-KR" dirty="0"/>
          </a:p>
          <a:p>
            <a:r>
              <a:rPr lang="en-US" altLang="ko-KR" dirty="0"/>
              <a:t>minus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일 때만 </a:t>
            </a:r>
            <a:r>
              <a:rPr lang="en-US" altLang="ko-KR" dirty="0"/>
              <a:t>HEX[3]</a:t>
            </a:r>
            <a:r>
              <a:rPr lang="ko-KR" altLang="en-US" dirty="0"/>
              <a:t>에 </a:t>
            </a:r>
            <a:r>
              <a:rPr lang="en-US" altLang="ko-KR" dirty="0"/>
              <a:t>“-”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표현하는 조건문을 통해 설계했습니다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52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구현 코드 설명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21-Oct-22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Part</a:t>
            </a:r>
            <a:r>
              <a:rPr lang="ko-KR" altLang="en-US" dirty="0"/>
              <a:t> </a:t>
            </a:r>
            <a:r>
              <a:rPr lang="en-US" altLang="ko-KR" dirty="0"/>
              <a:t>V, Cont’d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0FDD361-52B2-E5A1-D1EC-07FCB066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79" y="1649046"/>
            <a:ext cx="4857750" cy="3200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D4757E-16FA-F1AE-3EF4-417B0ECBE273}"/>
              </a:ext>
            </a:extLst>
          </p:cNvPr>
          <p:cNvSpPr txBox="1"/>
          <p:nvPr/>
        </p:nvSpPr>
        <p:spPr>
          <a:xfrm>
            <a:off x="6093940" y="1380929"/>
            <a:ext cx="55054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 err="1"/>
              <a:t>sw</a:t>
            </a:r>
            <a:r>
              <a:rPr lang="ko-KR" altLang="en-US" dirty="0"/>
              <a:t>입력을 받는 </a:t>
            </a:r>
            <a:r>
              <a:rPr lang="en-US" altLang="ko-KR" dirty="0" err="1"/>
              <a:t>read_key</a:t>
            </a:r>
            <a:r>
              <a:rPr lang="ko-KR" altLang="en-US" dirty="0"/>
              <a:t>와 </a:t>
            </a:r>
            <a:r>
              <a:rPr lang="en-US" altLang="ko-KR" dirty="0" err="1"/>
              <a:t>read_sw</a:t>
            </a:r>
            <a:r>
              <a:rPr lang="ko-KR" altLang="en-US" dirty="0"/>
              <a:t>함수입니다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signed10 </a:t>
            </a:r>
            <a:r>
              <a:rPr lang="ko-KR" altLang="en-US" dirty="0"/>
              <a:t>함수는 이렇게 </a:t>
            </a:r>
            <a:r>
              <a:rPr lang="ko-KR" altLang="en-US" dirty="0" err="1"/>
              <a:t>입력받는</a:t>
            </a:r>
            <a:r>
              <a:rPr lang="ko-KR" altLang="en-US" dirty="0"/>
              <a:t> </a:t>
            </a:r>
            <a:r>
              <a:rPr lang="en-US" altLang="ko-KR" dirty="0" err="1"/>
              <a:t>sw</a:t>
            </a:r>
            <a:r>
              <a:rPr lang="ko-KR" altLang="en-US" dirty="0"/>
              <a:t>값 </a:t>
            </a:r>
            <a:r>
              <a:rPr lang="en-US" altLang="ko-KR" dirty="0"/>
              <a:t>10bit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의 보수로 표현하기 위한 함수입니다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n</a:t>
            </a:r>
            <a:r>
              <a:rPr lang="ko-KR" altLang="en-US" dirty="0"/>
              <a:t>의 값이 </a:t>
            </a:r>
            <a:r>
              <a:rPr lang="en-US" altLang="ko-KR" dirty="0"/>
              <a:t>512</a:t>
            </a:r>
            <a:r>
              <a:rPr lang="ko-KR" altLang="en-US" dirty="0"/>
              <a:t>보다 크거나 같을 경우 </a:t>
            </a:r>
            <a:r>
              <a:rPr lang="en-US" altLang="ko-KR" dirty="0"/>
              <a:t>MSB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이라는 의미이므로 </a:t>
            </a:r>
            <a:r>
              <a:rPr lang="en-US" altLang="ko-KR" dirty="0"/>
              <a:t>n</a:t>
            </a:r>
            <a:r>
              <a:rPr lang="ko-KR" altLang="en-US" dirty="0"/>
              <a:t>은</a:t>
            </a:r>
            <a:r>
              <a:rPr lang="en-US" altLang="ko-KR" dirty="0"/>
              <a:t> 2</a:t>
            </a:r>
            <a:r>
              <a:rPr lang="ko-KR" altLang="en-US" dirty="0"/>
              <a:t>의 보수로 음수임을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조건문을 통해 </a:t>
            </a:r>
            <a:r>
              <a:rPr lang="en-US" altLang="ko-KR" dirty="0"/>
              <a:t>n</a:t>
            </a:r>
            <a:r>
              <a:rPr lang="ko-KR" altLang="en-US" dirty="0"/>
              <a:t>이 </a:t>
            </a:r>
            <a:r>
              <a:rPr lang="en-US" altLang="ko-KR" dirty="0"/>
              <a:t>512</a:t>
            </a:r>
            <a:r>
              <a:rPr lang="ko-KR" altLang="en-US" dirty="0"/>
              <a:t>보다 크거나 같다면 </a:t>
            </a:r>
            <a:r>
              <a:rPr lang="en-US" altLang="ko-KR" dirty="0"/>
              <a:t>2</a:t>
            </a:r>
            <a:r>
              <a:rPr lang="ko-KR" altLang="en-US" dirty="0"/>
              <a:t>의 보수로 만들고 그렇지 않다면 그대로 </a:t>
            </a:r>
            <a:r>
              <a:rPr lang="en-US" altLang="ko-KR" dirty="0"/>
              <a:t>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값을 반환함으로써 스위치로 입력된 </a:t>
            </a:r>
            <a:r>
              <a:rPr lang="en-US" altLang="ko-KR" dirty="0"/>
              <a:t>10bit</a:t>
            </a:r>
            <a:r>
              <a:rPr lang="ko-KR" altLang="en-US" dirty="0"/>
              <a:t>값을 </a:t>
            </a:r>
            <a:r>
              <a:rPr lang="en-US" altLang="ko-KR" dirty="0"/>
              <a:t>2</a:t>
            </a:r>
            <a:r>
              <a:rPr lang="ko-KR" altLang="en-US" dirty="0"/>
              <a:t>의 보수로 만들 수 있습니다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72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2" id="{F90D718A-4B56-4401-962A-A9E753FFE44C}" vid="{CCA741FA-5561-41A1-A761-125844CEF7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97CDEE36A342C4BB4E0DADB96743075" ma:contentTypeVersion="12" ma:contentTypeDescription="새 문서를 만듭니다." ma:contentTypeScope="" ma:versionID="618b9689406f21384dae3e81b50bdf3d">
  <xsd:schema xmlns:xsd="http://www.w3.org/2001/XMLSchema" xmlns:xs="http://www.w3.org/2001/XMLSchema" xmlns:p="http://schemas.microsoft.com/office/2006/metadata/properties" xmlns:ns3="86764eaf-7df5-44a8-917e-0a73d19c8f8c" xmlns:ns4="9f10a97f-1288-4566-88ff-19bb3e23ddaa" targetNamespace="http://schemas.microsoft.com/office/2006/metadata/properties" ma:root="true" ma:fieldsID="b9dcedecafc5740d73b6e763a999d7a4" ns3:_="" ns4:_="">
    <xsd:import namespace="86764eaf-7df5-44a8-917e-0a73d19c8f8c"/>
    <xsd:import namespace="9f10a97f-1288-4566-88ff-19bb3e23dda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64eaf-7df5-44a8-917e-0a73d19c8f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사용자별 마지막 공유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시간별 마지막 공유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0a97f-1288-4566-88ff-19bb3e23d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60D326-300D-44CB-97A2-82A1AE2C51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BB4B32-E5E7-4467-87F1-533CB5A1BCD4}">
  <ds:schemaRefs>
    <ds:schemaRef ds:uri="86764eaf-7df5-44a8-917e-0a73d19c8f8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f10a97f-1288-4566-88ff-19bb3e23dda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B97696C-0916-4F6E-A895-4B1025FE7B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764eaf-7df5-44a8-917e-0a73d19c8f8c"/>
    <ds:schemaRef ds:uri="9f10a97f-1288-4566-88ff-19bb3e23dd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CASL_PPT_Template_16_9</Template>
  <TotalTime>325</TotalTime>
  <Words>1314</Words>
  <Application>Microsoft Office PowerPoint</Application>
  <PresentationFormat>와이드스크린</PresentationFormat>
  <Paragraphs>119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Wingdings</vt:lpstr>
      <vt:lpstr>Office 테마</vt:lpstr>
      <vt:lpstr>Lab 6. Using C code with the Nios II Processor</vt:lpstr>
      <vt:lpstr>Part IV</vt:lpstr>
      <vt:lpstr>Part IV, Cont’d</vt:lpstr>
      <vt:lpstr>Part IV, Cont’d</vt:lpstr>
      <vt:lpstr>Part IV, Cont’d</vt:lpstr>
      <vt:lpstr>Part V</vt:lpstr>
      <vt:lpstr>Part V, Cont’d</vt:lpstr>
      <vt:lpstr>Part V, Cont’d</vt:lpstr>
      <vt:lpstr>Part V, Cont’d</vt:lpstr>
      <vt:lpstr>Part V, Cont’d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김태환 항공전자정보공학부(교수)</dc:creator>
  <cp:lastModifiedBy>윤준영(***6***150)</cp:lastModifiedBy>
  <cp:revision>16</cp:revision>
  <dcterms:created xsi:type="dcterms:W3CDTF">2022-09-13T00:44:22Z</dcterms:created>
  <dcterms:modified xsi:type="dcterms:W3CDTF">2022-10-21T07:37:39Z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0x010100197CDEE36A342C4BB4E0DADB96743075</vt:lpwstr>
  </property>
</Properties>
</file>